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90" r:id="rId5"/>
    <p:sldId id="291" r:id="rId6"/>
    <p:sldId id="264" r:id="rId7"/>
    <p:sldId id="265" r:id="rId8"/>
    <p:sldId id="294" r:id="rId9"/>
    <p:sldId id="309" r:id="rId10"/>
    <p:sldId id="296" r:id="rId11"/>
    <p:sldId id="310" r:id="rId12"/>
    <p:sldId id="298" r:id="rId13"/>
    <p:sldId id="311" r:id="rId14"/>
    <p:sldId id="300" r:id="rId15"/>
    <p:sldId id="312" r:id="rId16"/>
    <p:sldId id="302" r:id="rId17"/>
    <p:sldId id="313" r:id="rId18"/>
    <p:sldId id="304" r:id="rId19"/>
    <p:sldId id="314" r:id="rId20"/>
    <p:sldId id="306" r:id="rId21"/>
    <p:sldId id="315" r:id="rId22"/>
    <p:sldId id="308" r:id="rId23"/>
    <p:sldId id="286" r:id="rId24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54" autoAdjust="0"/>
    <p:restoredTop sz="96124" autoAdjust="0"/>
  </p:normalViewPr>
  <p:slideViewPr>
    <p:cSldViewPr snapToGrid="0" snapToObjects="1">
      <p:cViewPr varScale="1">
        <p:scale>
          <a:sx n="90" d="100"/>
          <a:sy n="90" d="100"/>
        </p:scale>
        <p:origin x="6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D25B4-C9EB-4652-86D2-1E38FD40AFBB}" type="datetimeFigureOut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176F-1CC2-40F6-BE0F-3DF9C89E177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BFE85-942B-4E1A-AAAB-8ECD9010C2D0}" type="datetimeFigureOut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77E24-0919-4A13-8E7A-7D31AF124BA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3F82-A1DF-4FAC-90FE-4D2545E9BC2E}" type="datetimeFigureOut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40036-75D4-4CBC-BA10-C7A9F28CF99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46285-6841-4BC1-B93A-34CE51223BC1}" type="datetimeFigureOut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702D-36F3-402A-8AFD-D5F5D4C0F0E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CC02F-515A-43D9-B111-2AE522590FB4}" type="datetimeFigureOut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26614-CFB7-4BA2-9DFF-EFC30128765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E421B-C853-415C-A273-F3914C72823B}" type="datetimeFigureOut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BC836-8252-476D-B16F-3B9AC787A2F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F76F-7EBF-4641-BC85-076B0CD890E8}" type="datetimeFigureOut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C43C9-A7FA-4D60-9337-2A44DDA548A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89356-3CCD-4B57-8BB3-3040F4F8C3B3}" type="datetimeFigureOut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E67F8-B7F6-4F4E-B55A-74DB1E2D2E0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C1395-E2A2-4E28-AF3A-3F483986FCF2}" type="datetimeFigureOut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F488-3FD9-415A-B2F4-230548C8264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851F9-1A36-4E5F-BF1D-C396EAE68302}" type="datetimeFigureOut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1BD6D-AFE7-4B9E-86BB-DC8FB67299D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2047F-3230-43CE-B29F-3DCAABE89F9F}" type="datetimeFigureOut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6CE9E-F913-49FA-8E73-A396C5E636C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7E0BE6-FB78-4222-871D-4B80BACD9285}" type="datetimeFigureOut">
              <a:rPr lang="nl-NL"/>
              <a:pPr>
                <a:defRPr/>
              </a:pPr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0755C2-8061-4C32-809F-5A5E558A5A7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e.inf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neratiejaen.n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nyoufixit.sense.info/#/app/video?id=fair_vi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PSZ4T91o4&amp;feature=youtu.be" TargetMode="External"/><Relationship Id="rId2" Type="http://schemas.openxmlformats.org/officeDocument/2006/relationships/hyperlink" Target="https://www.youtube.com/watch?v=ZdoaJe_b5cc&amp;feature=youtu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80RdH7vXGqQ&amp;feature=youtu.be" TargetMode="External"/><Relationship Id="rId4" Type="http://schemas.openxmlformats.org/officeDocument/2006/relationships/hyperlink" Target="https://www.youtube.com/watch?v=szl3YSCkhU0&amp;feature=youtu.b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2257424" y="3433763"/>
            <a:ext cx="5362575" cy="458787"/>
          </a:xfrm>
        </p:spPr>
        <p:txBody>
          <a:bodyPr/>
          <a:lstStyle/>
          <a:p>
            <a:pPr eaLnBrk="1" hangingPunct="1"/>
            <a:r>
              <a:rPr lang="nl-NL" sz="2800" b="1" i="1" dirty="0">
                <a:latin typeface="Arial" charset="0"/>
                <a:cs typeface="Arial" charset="0"/>
              </a:rPr>
              <a:t>Beeldvorming en rolpatronen</a:t>
            </a:r>
          </a:p>
        </p:txBody>
      </p:sp>
      <p:pic>
        <p:nvPicPr>
          <p:cNvPr id="7" name="Picture 6" descr="A hand holding a cellphone&#10;&#10;Description automatically generated">
            <a:extLst>
              <a:ext uri="{FF2B5EF4-FFF2-40B4-BE49-F238E27FC236}">
                <a16:creationId xmlns:a16="http://schemas.microsoft.com/office/drawing/2014/main" id="{591C863E-1DA6-4A51-9923-3BF502125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774" y="1489039"/>
            <a:ext cx="1744674" cy="2275662"/>
          </a:xfrm>
          <a:prstGeom prst="rect">
            <a:avLst/>
          </a:prstGeom>
        </p:spPr>
      </p:pic>
      <p:pic>
        <p:nvPicPr>
          <p:cNvPr id="9" name="Picture 8" descr="A picture containing person, holding, looking, young&#10;&#10;Description automatically generated">
            <a:extLst>
              <a:ext uri="{FF2B5EF4-FFF2-40B4-BE49-F238E27FC236}">
                <a16:creationId xmlns:a16="http://schemas.microsoft.com/office/drawing/2014/main" id="{49E95779-BC95-44BB-805F-B7AB4EC9E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821" y="1024954"/>
            <a:ext cx="2067194" cy="2638202"/>
          </a:xfrm>
          <a:prstGeom prst="rect">
            <a:avLst/>
          </a:prstGeom>
        </p:spPr>
      </p:pic>
      <p:pic>
        <p:nvPicPr>
          <p:cNvPr id="11" name="Picture 10" descr="A picture containing person, person, court, female&#10;&#10;Description automatically generated">
            <a:extLst>
              <a:ext uri="{FF2B5EF4-FFF2-40B4-BE49-F238E27FC236}">
                <a16:creationId xmlns:a16="http://schemas.microsoft.com/office/drawing/2014/main" id="{9512CF70-A9D9-43E7-9FC4-66F07141A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10" y="1711361"/>
            <a:ext cx="2499064" cy="3657600"/>
          </a:xfrm>
          <a:prstGeom prst="rect">
            <a:avLst/>
          </a:prstGeom>
        </p:spPr>
      </p:pic>
      <p:pic>
        <p:nvPicPr>
          <p:cNvPr id="13" name="Picture 1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3A0B3AEE-A1DE-483D-9E47-8B7CC1D7C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058" y="3764701"/>
            <a:ext cx="2587279" cy="1891438"/>
          </a:xfrm>
          <a:prstGeom prst="rect">
            <a:avLst/>
          </a:prstGeom>
        </p:spPr>
      </p:pic>
      <p:pic>
        <p:nvPicPr>
          <p:cNvPr id="17" name="Picture 16" descr="A close up of a toy&#10;&#10;Description automatically generated">
            <a:extLst>
              <a:ext uri="{FF2B5EF4-FFF2-40B4-BE49-F238E27FC236}">
                <a16:creationId xmlns:a16="http://schemas.microsoft.com/office/drawing/2014/main" id="{ABD62C83-67A8-4442-B4E5-FAE839F604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6180" y="3663156"/>
            <a:ext cx="2117780" cy="211778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01875"/>
            <a:ext cx="6881812" cy="2911570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3500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2. Hoeveel Nederlandse jongeren vinden dat als je hebt ingestemd met seks, je daar later niet meer op terug mag krabbelen? </a:t>
            </a:r>
          </a:p>
          <a:p>
            <a:pPr marL="514350" indent="-514350" eaLnBrk="1" hangingPunct="1">
              <a:buAutoNum type="alphaLcPeriod"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Niemand</a:t>
            </a:r>
          </a:p>
          <a:p>
            <a:pPr marL="514350" indent="-514350" eaLnBrk="1" hangingPunct="1">
              <a:buAutoNum type="alphaLcPeriod"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13% </a:t>
            </a:r>
          </a:p>
          <a:p>
            <a:pPr marL="514350" indent="-514350" eaLnBrk="1" hangingPunct="1">
              <a:buAutoNum type="alphaLcPeriod"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24% </a:t>
            </a:r>
          </a:p>
          <a:p>
            <a:pPr marL="514350" indent="-514350" eaLnBrk="1" hangingPunct="1">
              <a:buAutoNum type="alphaLcPeriod"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51%</a:t>
            </a:r>
            <a:br>
              <a:rPr lang="nl-NL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nl-NL" dirty="0"/>
              <a:t> </a:t>
            </a:r>
            <a:endParaRPr lang="nl-NL" sz="2000" dirty="0"/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6826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01875"/>
            <a:ext cx="6881812" cy="2911570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3500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2. Hoeveel Nederlandse jongeren vinden dat als je hebt ingestemd met seks, je daar later niet meer op terug mag krabbelen? </a:t>
            </a:r>
          </a:p>
          <a:p>
            <a:pPr marL="514350" indent="-514350" eaLnBrk="1" hangingPunct="1">
              <a:buAutoNum type="alphaLcPeriod"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Niemand</a:t>
            </a:r>
          </a:p>
          <a:p>
            <a:pPr marL="514350" indent="-514350" eaLnBrk="1" hangingPunct="1">
              <a:buAutoNum type="alphaLcPeriod"/>
            </a:pPr>
            <a:r>
              <a:rPr lang="nl-NL" sz="3500" b="1" dirty="0">
                <a:latin typeface="Arial" panose="020B0604020202020204" pitchFamily="34" charset="0"/>
                <a:cs typeface="Arial" panose="020B0604020202020204" pitchFamily="34" charset="0"/>
              </a:rPr>
              <a:t>13% </a:t>
            </a:r>
          </a:p>
          <a:p>
            <a:pPr marL="514350" indent="-514350" eaLnBrk="1" hangingPunct="1">
              <a:buAutoNum type="alphaLcPeriod"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24% </a:t>
            </a:r>
          </a:p>
          <a:p>
            <a:pPr marL="514350" indent="-514350" eaLnBrk="1" hangingPunct="1">
              <a:buAutoNum type="alphaLcPeriod"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51%</a:t>
            </a:r>
            <a:br>
              <a:rPr lang="nl-NL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nl-NL" dirty="0"/>
              <a:t> </a:t>
            </a:r>
            <a:endParaRPr lang="nl-NL" sz="2000" dirty="0"/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3456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01875"/>
            <a:ext cx="7073198" cy="3110097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3. Hoeveel Nederlandse jongeren vindt dat het niet een meisje haar eigen schuld is als zij sexy kleren draagt en wordt aangerand? </a:t>
            </a:r>
          </a:p>
          <a:p>
            <a:pPr marL="514350" indent="-514350" eaLnBrk="1" hangingPunct="1">
              <a:buAutoNum type="alphaLcPeriod"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Bijna niemand</a:t>
            </a:r>
          </a:p>
          <a:p>
            <a:pPr marL="514350" indent="-514350" eaLnBrk="1" hangingPunct="1">
              <a:buAutoNum type="alphaLcPeriod"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Ongeveer de helft</a:t>
            </a:r>
          </a:p>
          <a:p>
            <a:pPr marL="514350" indent="-514350" eaLnBrk="1" hangingPunct="1">
              <a:buAutoNum type="alphaLcPeriod"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Meer dan driekwart</a:t>
            </a:r>
          </a:p>
          <a:p>
            <a:pPr marL="514350" indent="-514350" eaLnBrk="1" hangingPunct="1">
              <a:buAutoNum type="alphaLcPeriod"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Bijna iedereen</a:t>
            </a:r>
            <a:br>
              <a:rPr lang="nl-NL" dirty="0"/>
            </a:br>
            <a:endParaRPr lang="nl-NL" dirty="0"/>
          </a:p>
          <a:p>
            <a:pPr marL="0" indent="0" eaLnBrk="1" hangingPunct="1">
              <a:buNone/>
            </a:pPr>
            <a:r>
              <a:rPr lang="nl-NL" dirty="0"/>
              <a:t> </a:t>
            </a:r>
            <a:endParaRPr lang="nl-NL" sz="2000" dirty="0"/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5829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01875"/>
            <a:ext cx="7073198" cy="3110097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3. Hoeveel Nederlandse jongeren vindt dat het niet een meisje haar eigen schuld is als zij sexy kleren draagt en wordt aangerand? </a:t>
            </a:r>
          </a:p>
          <a:p>
            <a:pPr marL="514350" indent="-514350" eaLnBrk="1" hangingPunct="1">
              <a:buAutoNum type="alphaLcPeriod"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Bijna niemand</a:t>
            </a:r>
          </a:p>
          <a:p>
            <a:pPr marL="514350" indent="-514350" eaLnBrk="1" hangingPunct="1">
              <a:buAutoNum type="alphaLcPeriod"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Ongeveer de helft</a:t>
            </a:r>
          </a:p>
          <a:p>
            <a:pPr marL="514350" indent="-514350" eaLnBrk="1" hangingPunct="1">
              <a:buAutoNum type="alphaLcPeriod"/>
            </a:pPr>
            <a:r>
              <a:rPr lang="nl-NL" sz="3500" b="1" dirty="0">
                <a:latin typeface="Arial" panose="020B0604020202020204" pitchFamily="34" charset="0"/>
                <a:cs typeface="Arial" panose="020B0604020202020204" pitchFamily="34" charset="0"/>
              </a:rPr>
              <a:t>Meer dan driekwart</a:t>
            </a:r>
          </a:p>
          <a:p>
            <a:pPr marL="514350" indent="-514350" eaLnBrk="1" hangingPunct="1">
              <a:buAutoNum type="alphaLcPeriod"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Bijna iedereen</a:t>
            </a:r>
            <a:br>
              <a:rPr lang="nl-NL" dirty="0"/>
            </a:br>
            <a:endParaRPr lang="nl-NL" dirty="0"/>
          </a:p>
          <a:p>
            <a:pPr marL="0" indent="0" eaLnBrk="1" hangingPunct="1">
              <a:buNone/>
            </a:pPr>
            <a:r>
              <a:rPr lang="nl-NL" dirty="0"/>
              <a:t> </a:t>
            </a:r>
            <a:endParaRPr lang="nl-NL" sz="2000" dirty="0"/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0910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1510305"/>
            <a:ext cx="6840869" cy="2938865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</a:pPr>
            <a:endParaRPr lang="nl-NL" sz="19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4. Vinden Nederlandse jongeren dat je een man mag pesten als hij zich op een vrouwelijke manier kleedt? </a:t>
            </a:r>
          </a:p>
          <a:p>
            <a:pPr marL="514350" indent="-514350">
              <a:buFont typeface="+mj-lt"/>
              <a:buAutoNum type="alphaLcPeriod"/>
            </a:pP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Nee, niemand vindt dat. </a:t>
            </a:r>
          </a:p>
          <a:p>
            <a:pPr marL="514350" indent="-514350">
              <a:buFont typeface="+mj-lt"/>
              <a:buAutoNum type="alphaLcPeriod"/>
            </a:pP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Nee, de meesten vinden dat dit niet kan</a:t>
            </a:r>
          </a:p>
          <a:p>
            <a:pPr marL="514350" indent="-514350">
              <a:buFont typeface="+mj-lt"/>
              <a:buAutoNum type="alphaLcPeriod"/>
            </a:pP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Ja, de meesten vinden van wel. </a:t>
            </a:r>
          </a:p>
          <a:p>
            <a:pPr marL="514350" indent="-514350">
              <a:buFont typeface="+mj-lt"/>
              <a:buAutoNum type="alphaLcPeriod"/>
            </a:pP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Bijna iedereen vindt dit. </a:t>
            </a:r>
          </a:p>
          <a:p>
            <a:pPr marL="0" indent="0" eaLnBrk="1" hangingPunct="1">
              <a:buNone/>
            </a:pPr>
            <a:br>
              <a:rPr lang="nl-NL" sz="1900" dirty="0"/>
            </a:br>
            <a:endParaRPr lang="nl-NL" sz="1900" dirty="0"/>
          </a:p>
          <a:p>
            <a:pPr marL="0" indent="0" eaLnBrk="1" hangingPunct="1">
              <a:buNone/>
            </a:pPr>
            <a:r>
              <a:rPr lang="nl-NL" sz="1900" dirty="0"/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nl-NL" sz="19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7897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1510305"/>
            <a:ext cx="6840869" cy="2938865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</a:pPr>
            <a:endParaRPr lang="nl-NL" sz="19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4. Vinden Nederlandse jongeren dat je een man mag pesten als hij zich op een vrouwelijke manier kleedt? </a:t>
            </a:r>
          </a:p>
          <a:p>
            <a:pPr marL="514350" indent="-514350">
              <a:buFont typeface="+mj-lt"/>
              <a:buAutoNum type="alphaLcPeriod"/>
            </a:pP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Nee, niemand vindt dat. </a:t>
            </a:r>
          </a:p>
          <a:p>
            <a:pPr marL="514350" indent="-514350">
              <a:buFont typeface="+mj-lt"/>
              <a:buAutoNum type="alphaLcPeriod"/>
            </a:pPr>
            <a:r>
              <a:rPr lang="nl-NL" sz="1900" b="1" dirty="0">
                <a:latin typeface="Arial" panose="020B0604020202020204" pitchFamily="34" charset="0"/>
                <a:cs typeface="Arial" panose="020B0604020202020204" pitchFamily="34" charset="0"/>
              </a:rPr>
              <a:t>Nee, de meesten vinden dat dit niet kan</a:t>
            </a:r>
          </a:p>
          <a:p>
            <a:pPr marL="514350" indent="-514350">
              <a:buFont typeface="+mj-lt"/>
              <a:buAutoNum type="alphaLcPeriod"/>
            </a:pP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Ja, de meesten vinden van wel. </a:t>
            </a:r>
          </a:p>
          <a:p>
            <a:pPr marL="514350" indent="-514350">
              <a:buFont typeface="+mj-lt"/>
              <a:buAutoNum type="alphaLcPeriod"/>
            </a:pPr>
            <a:r>
              <a:rPr lang="nl-NL" sz="1900" dirty="0">
                <a:latin typeface="Arial" panose="020B0604020202020204" pitchFamily="34" charset="0"/>
                <a:cs typeface="Arial" panose="020B0604020202020204" pitchFamily="34" charset="0"/>
              </a:rPr>
              <a:t>Bijna iedereen vindt dit. </a:t>
            </a:r>
          </a:p>
          <a:p>
            <a:pPr marL="0" indent="0" eaLnBrk="1" hangingPunct="1">
              <a:buNone/>
            </a:pPr>
            <a:br>
              <a:rPr lang="nl-NL" sz="1900" dirty="0"/>
            </a:br>
            <a:endParaRPr lang="nl-NL" sz="1900" dirty="0"/>
          </a:p>
          <a:p>
            <a:pPr marL="0" indent="0" eaLnBrk="1" hangingPunct="1">
              <a:buNone/>
            </a:pPr>
            <a:r>
              <a:rPr lang="nl-NL" sz="1900" dirty="0"/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nl-NL" sz="19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3359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01875"/>
            <a:ext cx="6758982" cy="3198173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5. Hoeveel Nederlandse jongeren vinden het zonder toestemming delen van naaktfoto’s of seksfilmpjes van iemand anders niet ok? </a:t>
            </a:r>
          </a:p>
          <a:p>
            <a:pPr marL="514350" indent="-514350">
              <a:buAutoNum type="alphaLcPeriod"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62% </a:t>
            </a:r>
          </a:p>
          <a:p>
            <a:pPr marL="514350" indent="-514350">
              <a:buAutoNum type="alphaLcPeriod"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71%</a:t>
            </a:r>
          </a:p>
          <a:p>
            <a:pPr marL="514350" indent="-514350">
              <a:buAutoNum type="alphaLcPeriod"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78%</a:t>
            </a:r>
          </a:p>
          <a:p>
            <a:pPr marL="514350" indent="-514350">
              <a:buAutoNum type="alphaLcPeriod"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81% </a:t>
            </a:r>
          </a:p>
          <a:p>
            <a:pPr marL="0" indent="0" eaLnBrk="1" hangingPunct="1">
              <a:buNone/>
            </a:pPr>
            <a:br>
              <a:rPr lang="nl-NL" dirty="0"/>
            </a:br>
            <a:endParaRPr lang="nl-NL" dirty="0"/>
          </a:p>
          <a:p>
            <a:pPr marL="0" indent="0" eaLnBrk="1" hangingPunct="1">
              <a:buNone/>
            </a:pPr>
            <a:r>
              <a:rPr lang="nl-NL" dirty="0"/>
              <a:t> </a:t>
            </a:r>
            <a:endParaRPr lang="nl-NL" sz="2000" dirty="0"/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8765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01875"/>
            <a:ext cx="6758982" cy="3198173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5. Hoeveel Nederlandse jongeren vinden het zonder toestemming delen van naaktfoto’s of seksfilmpjes van iemand anders niet ok? </a:t>
            </a:r>
          </a:p>
          <a:p>
            <a:pPr marL="514350" indent="-514350">
              <a:buAutoNum type="alphaLcPeriod"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62% </a:t>
            </a:r>
          </a:p>
          <a:p>
            <a:pPr marL="514350" indent="-514350">
              <a:buAutoNum type="alphaLcPeriod"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71%</a:t>
            </a:r>
          </a:p>
          <a:p>
            <a:pPr marL="514350" indent="-514350">
              <a:buAutoNum type="alphaLcPeriod"/>
            </a:pPr>
            <a:r>
              <a:rPr lang="nl-NL" sz="3500" dirty="0">
                <a:latin typeface="Arial" panose="020B0604020202020204" pitchFamily="34" charset="0"/>
                <a:cs typeface="Arial" panose="020B0604020202020204" pitchFamily="34" charset="0"/>
              </a:rPr>
              <a:t>78%</a:t>
            </a:r>
          </a:p>
          <a:p>
            <a:pPr marL="514350" indent="-514350">
              <a:buAutoNum type="alphaLcPeriod"/>
            </a:pPr>
            <a:r>
              <a:rPr lang="nl-NL" sz="3500" b="1" dirty="0">
                <a:latin typeface="Arial" panose="020B0604020202020204" pitchFamily="34" charset="0"/>
                <a:cs typeface="Arial" panose="020B0604020202020204" pitchFamily="34" charset="0"/>
              </a:rPr>
              <a:t>81% </a:t>
            </a:r>
          </a:p>
          <a:p>
            <a:pPr marL="0" indent="0" eaLnBrk="1" hangingPunct="1">
              <a:buNone/>
            </a:pPr>
            <a:br>
              <a:rPr lang="nl-NL" dirty="0"/>
            </a:br>
            <a:endParaRPr lang="nl-NL" dirty="0"/>
          </a:p>
          <a:p>
            <a:pPr marL="0" indent="0" eaLnBrk="1" hangingPunct="1">
              <a:buNone/>
            </a:pPr>
            <a:r>
              <a:rPr lang="nl-NL" dirty="0"/>
              <a:t> </a:t>
            </a:r>
            <a:endParaRPr lang="nl-NL" sz="2000" dirty="0"/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4834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01875"/>
            <a:ext cx="6657975" cy="3184525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2700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nl-NL" sz="2700" dirty="0">
                <a:latin typeface="Arial" panose="020B0604020202020204" pitchFamily="34" charset="0"/>
                <a:cs typeface="Arial" panose="020B0604020202020204" pitchFamily="34" charset="0"/>
              </a:rPr>
              <a:t>6. Hoeveel jongeren vinden dat een vrouw een man mag slaan als hij flirt met een ander? </a:t>
            </a:r>
          </a:p>
          <a:p>
            <a:pPr marL="514350" indent="-514350">
              <a:buFont typeface="+mj-lt"/>
              <a:buAutoNum type="alphaLcPeriod"/>
            </a:pPr>
            <a:r>
              <a:rPr lang="nl-NL" sz="2700" dirty="0">
                <a:latin typeface="Arial" panose="020B0604020202020204" pitchFamily="34" charset="0"/>
                <a:cs typeface="Arial" panose="020B0604020202020204" pitchFamily="34" charset="0"/>
              </a:rPr>
              <a:t>Minder dan 1 op de 10 </a:t>
            </a:r>
          </a:p>
          <a:p>
            <a:pPr marL="514350" indent="-514350">
              <a:buFont typeface="+mj-lt"/>
              <a:buAutoNum type="alphaLcPeriod"/>
            </a:pPr>
            <a:r>
              <a:rPr lang="nl-NL" sz="2700" dirty="0">
                <a:latin typeface="Arial" panose="020B0604020202020204" pitchFamily="34" charset="0"/>
                <a:cs typeface="Arial" panose="020B0604020202020204" pitchFamily="34" charset="0"/>
              </a:rPr>
              <a:t>Minder dan 1 op de 8 </a:t>
            </a:r>
          </a:p>
          <a:p>
            <a:pPr marL="514350" indent="-514350">
              <a:buFont typeface="+mj-lt"/>
              <a:buAutoNum type="alphaLcPeriod"/>
            </a:pPr>
            <a:r>
              <a:rPr lang="nl-NL" sz="2700" dirty="0">
                <a:latin typeface="Arial" panose="020B0604020202020204" pitchFamily="34" charset="0"/>
                <a:cs typeface="Arial" panose="020B0604020202020204" pitchFamily="34" charset="0"/>
              </a:rPr>
              <a:t>Minder dan 1 op de 4 </a:t>
            </a:r>
          </a:p>
          <a:p>
            <a:pPr marL="514350" indent="-514350">
              <a:buFont typeface="+mj-lt"/>
              <a:buAutoNum type="alphaLcPeriod"/>
            </a:pPr>
            <a:r>
              <a:rPr lang="nl-NL" sz="2700" dirty="0">
                <a:latin typeface="Arial" panose="020B0604020202020204" pitchFamily="34" charset="0"/>
                <a:cs typeface="Arial" panose="020B0604020202020204" pitchFamily="34" charset="0"/>
              </a:rPr>
              <a:t>Minder dan de helft</a:t>
            </a:r>
          </a:p>
          <a:p>
            <a:pPr marL="0" indent="0" eaLnBrk="1" hangingPunct="1">
              <a:buNone/>
            </a:pPr>
            <a:br>
              <a:rPr lang="nl-NL" dirty="0"/>
            </a:br>
            <a:endParaRPr lang="nl-NL" dirty="0"/>
          </a:p>
          <a:p>
            <a:pPr marL="0" indent="0" eaLnBrk="1" hangingPunct="1">
              <a:buNone/>
            </a:pPr>
            <a:r>
              <a:rPr lang="nl-NL" dirty="0"/>
              <a:t> </a:t>
            </a:r>
            <a:endParaRPr lang="nl-NL" sz="2000" dirty="0"/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7591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01875"/>
            <a:ext cx="6657975" cy="3184525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2700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nl-NL" sz="2700" dirty="0">
                <a:latin typeface="Arial" panose="020B0604020202020204" pitchFamily="34" charset="0"/>
                <a:cs typeface="Arial" panose="020B0604020202020204" pitchFamily="34" charset="0"/>
              </a:rPr>
              <a:t>6. Hoeveel jongeren vinden dat een vrouw een man mag slaan als hij flirt met een ander? </a:t>
            </a:r>
          </a:p>
          <a:p>
            <a:pPr marL="514350" indent="-514350">
              <a:buFont typeface="+mj-lt"/>
              <a:buAutoNum type="alphaLcPeriod"/>
            </a:pPr>
            <a:r>
              <a:rPr lang="nl-NL" sz="2700" b="1" dirty="0">
                <a:latin typeface="Arial" panose="020B0604020202020204" pitchFamily="34" charset="0"/>
                <a:cs typeface="Arial" panose="020B0604020202020204" pitchFamily="34" charset="0"/>
              </a:rPr>
              <a:t>Minder dan 1 op de 10 </a:t>
            </a:r>
          </a:p>
          <a:p>
            <a:pPr marL="514350" indent="-514350">
              <a:buFont typeface="+mj-lt"/>
              <a:buAutoNum type="alphaLcPeriod"/>
            </a:pPr>
            <a:r>
              <a:rPr lang="nl-NL" sz="2700" dirty="0">
                <a:latin typeface="Arial" panose="020B0604020202020204" pitchFamily="34" charset="0"/>
                <a:cs typeface="Arial" panose="020B0604020202020204" pitchFamily="34" charset="0"/>
              </a:rPr>
              <a:t>Minder dan 1 op de 8 </a:t>
            </a:r>
          </a:p>
          <a:p>
            <a:pPr marL="514350" indent="-514350">
              <a:buFont typeface="+mj-lt"/>
              <a:buAutoNum type="alphaLcPeriod"/>
            </a:pPr>
            <a:r>
              <a:rPr lang="nl-NL" sz="2700" dirty="0">
                <a:latin typeface="Arial" panose="020B0604020202020204" pitchFamily="34" charset="0"/>
                <a:cs typeface="Arial" panose="020B0604020202020204" pitchFamily="34" charset="0"/>
              </a:rPr>
              <a:t>Minder dan 1 op de 4 </a:t>
            </a:r>
          </a:p>
          <a:p>
            <a:pPr marL="514350" indent="-514350">
              <a:buFont typeface="+mj-lt"/>
              <a:buAutoNum type="alphaLcPeriod"/>
            </a:pPr>
            <a:r>
              <a:rPr lang="nl-NL" sz="2700" dirty="0">
                <a:latin typeface="Arial" panose="020B0604020202020204" pitchFamily="34" charset="0"/>
                <a:cs typeface="Arial" panose="020B0604020202020204" pitchFamily="34" charset="0"/>
              </a:rPr>
              <a:t>Minder dan de helft</a:t>
            </a:r>
          </a:p>
          <a:p>
            <a:pPr marL="0" indent="0" eaLnBrk="1" hangingPunct="1">
              <a:buNone/>
            </a:pPr>
            <a:br>
              <a:rPr lang="nl-NL" dirty="0"/>
            </a:br>
            <a:endParaRPr lang="nl-NL" dirty="0"/>
          </a:p>
          <a:p>
            <a:pPr marL="0" indent="0" eaLnBrk="1" hangingPunct="1">
              <a:buNone/>
            </a:pPr>
            <a:r>
              <a:rPr lang="nl-NL" dirty="0"/>
              <a:t> </a:t>
            </a:r>
            <a:endParaRPr lang="nl-NL" sz="2000" dirty="0"/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2916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9021" y="2301876"/>
            <a:ext cx="4414922" cy="3103244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600" b="1" dirty="0">
                <a:latin typeface="Arial" charset="0"/>
                <a:cs typeface="Arial" charset="0"/>
              </a:rPr>
              <a:t>Programma</a:t>
            </a:r>
          </a:p>
          <a:p>
            <a:pPr marL="0" indent="0" eaLnBrk="1" hangingPunct="1">
              <a:buFont typeface="Arial" charset="0"/>
              <a:buNone/>
            </a:pPr>
            <a:endParaRPr lang="nl-NL" sz="14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3600" dirty="0">
                <a:latin typeface="Arial" charset="0"/>
                <a:cs typeface="Arial" charset="0"/>
              </a:rPr>
              <a:t>   </a:t>
            </a:r>
            <a:r>
              <a:rPr lang="nl-NL" sz="2000" dirty="0">
                <a:latin typeface="Arial" charset="0"/>
                <a:cs typeface="Arial" charset="0"/>
              </a:rPr>
              <a:t>Opdracht 1.   Film kijken - Dubbele moraal</a:t>
            </a:r>
          </a:p>
          <a:p>
            <a:pPr marL="0" indent="0" eaLnBrk="1" hangingPunct="1">
              <a:buNone/>
            </a:pPr>
            <a:endParaRPr lang="nl-NL" sz="13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3600" dirty="0">
                <a:latin typeface="Arial" charset="0"/>
                <a:cs typeface="Arial" charset="0"/>
              </a:rPr>
              <a:t>   </a:t>
            </a:r>
            <a:r>
              <a:rPr lang="nl-NL" sz="2000" dirty="0">
                <a:latin typeface="Arial" charset="0"/>
                <a:cs typeface="Arial" charset="0"/>
              </a:rPr>
              <a:t>Opdracht 2.   Wat denk jij?</a:t>
            </a:r>
          </a:p>
          <a:p>
            <a:pPr marL="0" indent="0" eaLnBrk="1" hangingPunct="1">
              <a:buNone/>
            </a:pPr>
            <a:endParaRPr lang="nl-NL" sz="1200" dirty="0">
              <a:latin typeface="Arial" charset="0"/>
              <a:cs typeface="Arial" charset="0"/>
            </a:endParaRPr>
          </a:p>
          <a:p>
            <a:pPr marL="0" indent="0" eaLnBrk="1" hangingPunct="1">
              <a:buBlip>
                <a:blip r:embed="rId2"/>
              </a:buBlip>
            </a:pPr>
            <a:r>
              <a:rPr lang="nl-NL" sz="3600" dirty="0">
                <a:latin typeface="Arial" charset="0"/>
                <a:cs typeface="Arial" charset="0"/>
              </a:rPr>
              <a:t>   </a:t>
            </a:r>
            <a:r>
              <a:rPr lang="nl-NL" sz="2000" dirty="0">
                <a:latin typeface="Arial" charset="0"/>
                <a:cs typeface="Arial" charset="0"/>
              </a:rPr>
              <a:t>Opdracht 3.   Quiz – Wat denken anderen?</a:t>
            </a:r>
          </a:p>
          <a:p>
            <a:pPr marL="0" indent="0" eaLnBrk="1" hangingPunct="1">
              <a:buNone/>
            </a:pPr>
            <a:endParaRPr lang="nl-NL" sz="1300" dirty="0">
              <a:latin typeface="Arial" charset="0"/>
              <a:cs typeface="Arial" charset="0"/>
            </a:endParaRPr>
          </a:p>
          <a:p>
            <a:pPr marL="0" indent="0" eaLnBrk="1" hangingPunct="1">
              <a:buBlip>
                <a:blip r:embed="rId2"/>
              </a:buBlip>
            </a:pPr>
            <a:r>
              <a:rPr lang="nl-NL" sz="3600" dirty="0">
                <a:latin typeface="Arial" charset="0"/>
                <a:cs typeface="Arial" charset="0"/>
              </a:rPr>
              <a:t>   </a:t>
            </a:r>
            <a:r>
              <a:rPr lang="nl-NL" sz="2000" dirty="0">
                <a:latin typeface="Arial" charset="0"/>
                <a:cs typeface="Arial" charset="0"/>
              </a:rPr>
              <a:t>Opdracht 4.   Casus – Het gesprek aangaan</a:t>
            </a:r>
          </a:p>
          <a:p>
            <a:pPr marL="0" indent="0" eaLnBrk="1" hangingPunct="1">
              <a:buNone/>
            </a:pPr>
            <a:endParaRPr lang="nl-NL" sz="12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3600" dirty="0">
                <a:latin typeface="Arial" charset="0"/>
                <a:cs typeface="Arial" charset="0"/>
              </a:rPr>
              <a:t>   </a:t>
            </a:r>
            <a:r>
              <a:rPr lang="nl-NL" sz="2000" dirty="0">
                <a:latin typeface="Arial" charset="0"/>
                <a:cs typeface="Arial" charset="0"/>
              </a:rPr>
              <a:t>Afronding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01875"/>
            <a:ext cx="6657975" cy="2663825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nl-NL" sz="2700" dirty="0">
                <a:latin typeface="Arial" panose="020B0604020202020204" pitchFamily="34" charset="0"/>
                <a:cs typeface="Arial" panose="020B0604020202020204" pitchFamily="34" charset="0"/>
              </a:rPr>
              <a:t>7. (inschatting): </a:t>
            </a:r>
            <a:br>
              <a:rPr lang="nl-NL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700" dirty="0">
                <a:latin typeface="Arial" panose="020B0604020202020204" pitchFamily="34" charset="0"/>
                <a:cs typeface="Arial" panose="020B0604020202020204" pitchFamily="34" charset="0"/>
              </a:rPr>
              <a:t>Hoeveel Nederlandse jongeren (in %) vinden dat een vrouw geen seks hoeft te hebben met een man als hij voor een etentje betaalt?</a:t>
            </a:r>
            <a:br>
              <a:rPr lang="nl-NL" sz="2600" dirty="0"/>
            </a:br>
            <a:endParaRPr lang="nl-NL" sz="2600" dirty="0"/>
          </a:p>
          <a:p>
            <a:pPr marL="0" indent="0" eaLnBrk="1" hangingPunct="1">
              <a:buNone/>
            </a:pPr>
            <a:br>
              <a:rPr lang="nl-NL" dirty="0"/>
            </a:br>
            <a:endParaRPr lang="nl-NL" dirty="0"/>
          </a:p>
          <a:p>
            <a:pPr marL="0" indent="0" eaLnBrk="1" hangingPunct="1">
              <a:buNone/>
            </a:pPr>
            <a:r>
              <a:rPr lang="nl-NL" dirty="0"/>
              <a:t> </a:t>
            </a:r>
            <a:endParaRPr lang="nl-NL" sz="2000" dirty="0"/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5619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01875"/>
            <a:ext cx="6657975" cy="3307355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7. (inschatting): </a:t>
            </a:r>
            <a:b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Hoeveel Nederlandse jongeren (in %) vinden dat een vrouw geen seks hoeft te hebben met een man als hij voor een etentje betaalt?</a:t>
            </a:r>
          </a:p>
          <a:p>
            <a:pPr marL="0" indent="0">
              <a:buNone/>
            </a:pPr>
            <a:r>
              <a:rPr lang="nl-NL" sz="2500" b="1" dirty="0"/>
              <a:t>81%</a:t>
            </a:r>
            <a:br>
              <a:rPr lang="nl-NL" sz="2600" dirty="0"/>
            </a:br>
            <a:endParaRPr lang="nl-NL" sz="2600" dirty="0"/>
          </a:p>
          <a:p>
            <a:pPr marL="0" indent="0" eaLnBrk="1" hangingPunct="1">
              <a:buNone/>
            </a:pPr>
            <a:br>
              <a:rPr lang="nl-NL" dirty="0"/>
            </a:br>
            <a:endParaRPr lang="nl-NL" dirty="0"/>
          </a:p>
          <a:p>
            <a:pPr marL="0" indent="0" eaLnBrk="1" hangingPunct="1">
              <a:buNone/>
            </a:pPr>
            <a:r>
              <a:rPr lang="nl-NL" dirty="0"/>
              <a:t> </a:t>
            </a:r>
            <a:endParaRPr lang="nl-NL" sz="2000" dirty="0"/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10678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01875"/>
            <a:ext cx="6657975" cy="2663825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dirty="0">
                <a:latin typeface="Arial" charset="0"/>
                <a:cs typeface="Arial" charset="0"/>
              </a:rPr>
              <a:t>Opdracht 4.    Casus – Het gesprek aangaan</a:t>
            </a:r>
          </a:p>
          <a:p>
            <a:pPr marL="0" indent="0" eaLnBrk="1" hangingPunct="1">
              <a:buFont typeface="Arial" charset="0"/>
              <a:buNone/>
            </a:pPr>
            <a:endParaRPr lang="nl-N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Lees de casussen.</a:t>
            </a:r>
          </a:p>
          <a:p>
            <a:pPr eaLnBrk="1" hangingPunct="1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Schrijf de antwoorden op.</a:t>
            </a:r>
          </a:p>
          <a:p>
            <a:pPr marL="0" indent="0" eaLnBrk="1" hangingPunct="1">
              <a:buNone/>
            </a:pPr>
            <a:r>
              <a:rPr lang="nl-NL" sz="1600" dirty="0"/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979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2"/>
            <a:ext cx="6263973" cy="289049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900" b="1" dirty="0">
                <a:latin typeface="Arial" charset="0"/>
                <a:cs typeface="Arial" charset="0"/>
              </a:rPr>
              <a:t>Afronding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>
                <a:latin typeface="Arial" charset="0"/>
                <a:cs typeface="Arial" charset="0"/>
              </a:rPr>
              <a:t> </a:t>
            </a:r>
            <a:r>
              <a:rPr lang="nl-NL" sz="1400" dirty="0">
                <a:latin typeface="Arial" charset="0"/>
                <a:cs typeface="Arial" charset="0"/>
              </a:rPr>
              <a:t>   Vragen?</a:t>
            </a:r>
            <a:br>
              <a:rPr lang="nl-NL" sz="1400" dirty="0">
                <a:latin typeface="Arial" charset="0"/>
                <a:cs typeface="Arial" charset="0"/>
              </a:rPr>
            </a:br>
            <a:endParaRPr lang="nl-NL" sz="8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>
                <a:latin typeface="Arial" charset="0"/>
                <a:cs typeface="Arial" charset="0"/>
              </a:rPr>
              <a:t>  </a:t>
            </a:r>
            <a:r>
              <a:rPr lang="nl-NL" sz="1400" dirty="0">
                <a:latin typeface="Arial" charset="0"/>
                <a:cs typeface="Arial" charset="0"/>
              </a:rPr>
              <a:t>  Bij twijfels of problemen: ga naar je studieloopbaanbegeleider,  schoolmaatschappelijk werker, vertrouwenspersoon of zorgcoördinator.</a:t>
            </a:r>
          </a:p>
          <a:p>
            <a:pPr marL="0" indent="0" eaLnBrk="1" hangingPunct="1">
              <a:buFont typeface="Arial" charset="0"/>
              <a:buNone/>
            </a:pP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700" b="1" dirty="0">
                <a:latin typeface="Arial" charset="0"/>
                <a:cs typeface="Arial" charset="0"/>
              </a:rPr>
              <a:t>Meer informatie?</a:t>
            </a:r>
          </a:p>
          <a:p>
            <a:pPr marL="0" indent="0" eaLnBrk="1" hangingPunct="1">
              <a:buNone/>
            </a:pPr>
            <a:endParaRPr lang="nl-NL" sz="800" b="1" dirty="0">
              <a:latin typeface="Arial" charset="0"/>
              <a:cs typeface="Arial" charset="0"/>
            </a:endParaRPr>
          </a:p>
          <a:p>
            <a:pPr marL="0" indent="0" eaLnBrk="1" hangingPunct="1">
              <a:buBlip>
                <a:blip r:embed="rId2"/>
              </a:buBlip>
            </a:pPr>
            <a:r>
              <a:rPr lang="nl-NL" sz="2000" dirty="0">
                <a:latin typeface="Arial" charset="0"/>
                <a:cs typeface="Arial" charset="0"/>
              </a:rPr>
              <a:t> </a:t>
            </a:r>
            <a:r>
              <a:rPr lang="nl-NL" sz="1400" dirty="0">
                <a:latin typeface="Arial" charset="0"/>
                <a:cs typeface="Arial" charset="0"/>
              </a:rPr>
              <a:t>    </a:t>
            </a:r>
            <a:r>
              <a:rPr lang="nl-NL" sz="1400" dirty="0">
                <a:latin typeface="Arial" charset="0"/>
                <a:cs typeface="Arial" charset="0"/>
                <a:hlinkClick r:id="rId3"/>
              </a:rPr>
              <a:t>www.sense.info</a:t>
            </a:r>
            <a:r>
              <a:rPr lang="nl-NL" sz="1400" dirty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Blip>
                <a:blip r:embed="rId2"/>
              </a:buBlip>
            </a:pPr>
            <a:r>
              <a:rPr lang="nl-NL" sz="1900" dirty="0">
                <a:latin typeface="Arial" charset="0"/>
                <a:cs typeface="Arial" charset="0"/>
              </a:rPr>
              <a:t>  </a:t>
            </a:r>
            <a:r>
              <a:rPr lang="nl-NL" sz="1400" dirty="0">
                <a:latin typeface="Arial" charset="0"/>
                <a:cs typeface="Arial" charset="0"/>
              </a:rPr>
              <a:t>   </a:t>
            </a:r>
            <a:r>
              <a:rPr lang="nl-NL" sz="1400" dirty="0">
                <a:latin typeface="Arial" charset="0"/>
                <a:cs typeface="Arial" charset="0"/>
                <a:hlinkClick r:id="rId4"/>
              </a:rPr>
              <a:t>www.generatiejaen.nl</a:t>
            </a:r>
            <a:r>
              <a:rPr lang="nl-NL" sz="1400" dirty="0">
                <a:latin typeface="Arial" charset="0"/>
                <a:cs typeface="Arial" charset="0"/>
              </a:rPr>
              <a:t> </a:t>
            </a:r>
            <a:br>
              <a:rPr lang="nl-NL" sz="1000" dirty="0">
                <a:latin typeface="Arial" charset="0"/>
                <a:cs typeface="Arial" charset="0"/>
              </a:rPr>
            </a:br>
            <a:endParaRPr lang="nl-NL" sz="10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01876"/>
            <a:ext cx="6657975" cy="240193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>
                <a:latin typeface="Arial" charset="0"/>
                <a:cs typeface="Arial" charset="0"/>
              </a:rPr>
              <a:t>Opdracht 1.    Film kijken – Dubbele moraal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dirty="0">
                <a:latin typeface="Arial" charset="0"/>
                <a:cs typeface="Arial" charset="0"/>
              </a:rPr>
              <a:t>  </a:t>
            </a:r>
            <a:r>
              <a:rPr lang="nl-NL" sz="1400" dirty="0">
                <a:latin typeface="Arial" charset="0"/>
                <a:cs typeface="Arial" charset="0"/>
              </a:rPr>
              <a:t>Wie weet wat ‘dubbele moraal’ betekent?</a:t>
            </a:r>
          </a:p>
          <a:p>
            <a:pPr marL="0" indent="0" eaLnBrk="1" hangingPunct="1">
              <a:buBlip>
                <a:blip r:embed="rId2"/>
              </a:buBlip>
            </a:pPr>
            <a:r>
              <a:rPr lang="nl-NL" dirty="0">
                <a:latin typeface="Arial" charset="0"/>
                <a:cs typeface="Arial" charset="0"/>
              </a:rPr>
              <a:t> </a:t>
            </a:r>
            <a:r>
              <a:rPr lang="nl-NL" sz="1400" dirty="0">
                <a:latin typeface="Arial" charset="0"/>
                <a:cs typeface="Arial" charset="0"/>
              </a:rPr>
              <a:t>‘Dubbele moraal’: </a:t>
            </a:r>
            <a:br>
              <a:rPr lang="nl-NL" dirty="0">
                <a:latin typeface="Arial" charset="0"/>
                <a:cs typeface="Arial" charset="0"/>
              </a:rPr>
            </a:br>
            <a:r>
              <a:rPr lang="nl-NL" sz="1400" dirty="0">
                <a:latin typeface="Arial" charset="0"/>
                <a:cs typeface="Arial" charset="0"/>
              </a:rPr>
              <a:t>2 personen voeren dezelfde handeling uit, maar worden anders beoordeeld.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01876"/>
            <a:ext cx="6657975" cy="240193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>
                <a:latin typeface="Arial" charset="0"/>
                <a:cs typeface="Arial" charset="0"/>
              </a:rPr>
              <a:t>Opdracht 1.    Film kijken – Dubbele moraal</a:t>
            </a: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dirty="0">
                <a:latin typeface="Arial" charset="0"/>
                <a:cs typeface="Arial" charset="0"/>
              </a:rPr>
              <a:t> </a:t>
            </a:r>
            <a:r>
              <a:rPr lang="nl-NL" sz="1400" dirty="0">
                <a:latin typeface="Arial" charset="0"/>
                <a:cs typeface="Arial" charset="0"/>
              </a:rPr>
              <a:t>Bekijk het filmpje op </a:t>
            </a:r>
            <a:r>
              <a:rPr lang="nl-NL" sz="1400" dirty="0" err="1">
                <a:latin typeface="Arial" charset="0"/>
                <a:cs typeface="Arial" charset="0"/>
                <a:hlinkClick r:id="rId3"/>
              </a:rPr>
              <a:t>Can</a:t>
            </a:r>
            <a:r>
              <a:rPr lang="nl-NL" sz="1400" dirty="0">
                <a:latin typeface="Arial" charset="0"/>
                <a:cs typeface="Arial" charset="0"/>
                <a:hlinkClick r:id="rId3"/>
              </a:rPr>
              <a:t> </a:t>
            </a:r>
            <a:r>
              <a:rPr lang="nl-NL" sz="1400" dirty="0" err="1">
                <a:latin typeface="Arial" charset="0"/>
                <a:cs typeface="Arial" charset="0"/>
                <a:hlinkClick r:id="rId3"/>
              </a:rPr>
              <a:t>You</a:t>
            </a:r>
            <a:r>
              <a:rPr lang="nl-NL" sz="1400" dirty="0">
                <a:latin typeface="Arial" charset="0"/>
                <a:cs typeface="Arial" charset="0"/>
                <a:hlinkClick r:id="rId3"/>
              </a:rPr>
              <a:t> Fix </a:t>
            </a:r>
            <a:r>
              <a:rPr lang="nl-NL" sz="1400" dirty="0" err="1">
                <a:latin typeface="Arial" charset="0"/>
                <a:cs typeface="Arial" charset="0"/>
                <a:hlinkClick r:id="rId3"/>
              </a:rPr>
              <a:t>it</a:t>
            </a:r>
            <a:r>
              <a:rPr lang="nl-NL" sz="1400" dirty="0">
                <a:latin typeface="Arial" charset="0"/>
                <a:cs typeface="Arial" charset="0"/>
                <a:hlinkClick r:id="rId3"/>
              </a:rPr>
              <a:t>?!: Fair of niet fair?</a:t>
            </a: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nl-NL" sz="1400" dirty="0">
                <a:latin typeface="Arial" charset="0"/>
                <a:cs typeface="Arial" charset="0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13BDF-CC5C-4247-B9E6-E36511A9B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981" y="3290176"/>
            <a:ext cx="3723701" cy="22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7421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01876"/>
            <a:ext cx="6657975" cy="240193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>
                <a:latin typeface="Arial" charset="0"/>
                <a:cs typeface="Arial" charset="0"/>
              </a:rPr>
              <a:t>Opdracht 1.    Film kijken – Dubbele moraal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Nabespreking:</a:t>
            </a:r>
          </a:p>
          <a:p>
            <a:pPr marL="0" indent="0" eaLnBrk="1" hangingPunct="1">
              <a:buBlip>
                <a:blip r:embed="rId2"/>
              </a:buBlip>
            </a:pPr>
            <a:r>
              <a:rPr lang="nl-NL" dirty="0">
                <a:latin typeface="Arial" charset="0"/>
                <a:cs typeface="Arial" charset="0"/>
              </a:rPr>
              <a:t>  </a:t>
            </a:r>
            <a:r>
              <a:rPr lang="nl-NL" sz="1400" dirty="0">
                <a:latin typeface="Arial" charset="0"/>
                <a:cs typeface="Arial" charset="0"/>
              </a:rPr>
              <a:t>Justin zegt dat hij een vrouw die sexy op de foto staat een hoer vindt en dat mannen best sexy op de foto kunnen. Wat denk jij?	</a:t>
            </a:r>
          </a:p>
          <a:p>
            <a:pPr marL="0" indent="0" eaLnBrk="1" hangingPunct="1">
              <a:buBlip>
                <a:blip r:embed="rId2"/>
              </a:buBlip>
            </a:pPr>
            <a:r>
              <a:rPr lang="nl-NL" dirty="0">
                <a:latin typeface="Arial" charset="0"/>
                <a:cs typeface="Arial" charset="0"/>
              </a:rPr>
              <a:t> </a:t>
            </a:r>
            <a:r>
              <a:rPr lang="nl-NL" sz="1400" dirty="0">
                <a:latin typeface="Arial" charset="0"/>
                <a:cs typeface="Arial" charset="0"/>
              </a:rPr>
              <a:t>Stelling: ‘Mannen die veel sekspartners hebben zijn stoer en vrouwen zijn een hoer.’ Wat denk jij?</a:t>
            </a:r>
          </a:p>
        </p:txBody>
      </p:sp>
    </p:spTree>
    <p:extLst>
      <p:ext uri="{BB962C8B-B14F-4D97-AF65-F5344CB8AC3E}">
        <p14:creationId xmlns:p14="http://schemas.microsoft.com/office/powerpoint/2010/main" val="256605609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31423" y="2604401"/>
            <a:ext cx="6249987" cy="237648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nl-NL" sz="1500" dirty="0">
                <a:latin typeface="Arial" charset="0"/>
                <a:cs typeface="Arial" charset="0"/>
              </a:rPr>
              <a:t>Bekijk de volgende 4 filmpjes en geef je mening: </a:t>
            </a:r>
          </a:p>
          <a:p>
            <a:pPr eaLnBrk="1" hangingPunct="1"/>
            <a:r>
              <a:rPr lang="nl-NL" sz="1500" dirty="0">
                <a:latin typeface="Arial" charset="0"/>
                <a:cs typeface="Arial" charset="0"/>
              </a:rPr>
              <a:t>Ja, en?</a:t>
            </a:r>
          </a:p>
          <a:p>
            <a:pPr eaLnBrk="1" hangingPunct="1"/>
            <a:r>
              <a:rPr lang="nl-NL" sz="1500" dirty="0">
                <a:latin typeface="Arial" charset="0"/>
                <a:cs typeface="Arial" charset="0"/>
              </a:rPr>
              <a:t>Soms wel, soms niet</a:t>
            </a:r>
          </a:p>
          <a:p>
            <a:pPr eaLnBrk="1" hangingPunct="1"/>
            <a:r>
              <a:rPr lang="nl-NL" sz="1500" dirty="0">
                <a:latin typeface="Arial" charset="0"/>
                <a:cs typeface="Arial" charset="0"/>
              </a:rPr>
              <a:t>Nee echt niet!</a:t>
            </a:r>
          </a:p>
          <a:p>
            <a:pPr eaLnBrk="1" hangingPunct="1"/>
            <a:endParaRPr lang="nl-NL" sz="15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nl-NL" sz="1500" dirty="0">
                <a:latin typeface="Arial" charset="0"/>
                <a:cs typeface="Arial" charset="0"/>
                <a:hlinkClick r:id="rId2"/>
              </a:rPr>
              <a:t>Ben huilt</a:t>
            </a:r>
            <a:endParaRPr lang="nl-NL" sz="15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nl-NL" sz="1500" dirty="0">
                <a:latin typeface="Arial" charset="0"/>
                <a:cs typeface="Arial" charset="0"/>
                <a:hlinkClick r:id="rId3"/>
              </a:rPr>
              <a:t>Sabine loopt over straat met echt een heel kort rokje</a:t>
            </a:r>
            <a:endParaRPr lang="nl-NL" sz="15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nl-NL" sz="1500" dirty="0" err="1">
                <a:latin typeface="Arial" charset="0"/>
                <a:cs typeface="Arial" charset="0"/>
                <a:hlinkClick r:id="rId4"/>
              </a:rPr>
              <a:t>Gaya</a:t>
            </a:r>
            <a:r>
              <a:rPr lang="nl-NL" sz="1500" dirty="0">
                <a:latin typeface="Arial" charset="0"/>
                <a:cs typeface="Arial" charset="0"/>
                <a:hlinkClick r:id="rId4"/>
              </a:rPr>
              <a:t> flirt met een andere boy…</a:t>
            </a:r>
            <a:endParaRPr lang="nl-NL" sz="15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nl-NL" sz="1500" dirty="0">
                <a:latin typeface="Arial" charset="0"/>
                <a:cs typeface="Arial" charset="0"/>
                <a:hlinkClick r:id="rId5"/>
              </a:rPr>
              <a:t>Lieke heeft vaak seks</a:t>
            </a:r>
            <a:endParaRPr lang="nl-NL" sz="15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nl-NL" sz="1500" dirty="0">
              <a:latin typeface="Arial" charset="0"/>
              <a:cs typeface="Arial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47788" y="2106354"/>
            <a:ext cx="4418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nl-NL" b="1" dirty="0"/>
              <a:t>Opdracht 2.   Wat denk jij?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01875"/>
            <a:ext cx="6657975" cy="2663825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>
                <a:latin typeface="Arial" charset="0"/>
                <a:cs typeface="Arial" charset="0"/>
              </a:rPr>
              <a:t>Opdracht 3.    Quiz – Wat denken anderen?</a:t>
            </a:r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</p:txBody>
      </p:sp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1AD8E1EA-3B95-44BE-A2BA-6C856BDC2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069" y="2786323"/>
            <a:ext cx="1971675" cy="21145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01875"/>
            <a:ext cx="7004642" cy="293886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Arial" charset="0"/>
              <a:buNone/>
            </a:pPr>
            <a:endParaRPr lang="nl-N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nl-NL" sz="2100" dirty="0">
                <a:latin typeface="Arial" panose="020B0604020202020204" pitchFamily="34" charset="0"/>
                <a:cs typeface="Arial" panose="020B0604020202020204" pitchFamily="34" charset="0"/>
              </a:rPr>
              <a:t>1. Hoeveel Nederlandse jongeren vinden het tijdens het daten belangrijk om elkaars grenzen te respecteren?</a:t>
            </a:r>
          </a:p>
          <a:p>
            <a:pPr marL="514350" indent="-514350" eaLnBrk="1" hangingPunct="1">
              <a:buAutoNum type="alphaLcPeriod"/>
            </a:pPr>
            <a:r>
              <a:rPr lang="nl-NL" sz="2100" dirty="0">
                <a:latin typeface="Arial" panose="020B0604020202020204" pitchFamily="34" charset="0"/>
                <a:cs typeface="Arial" panose="020B0604020202020204" pitchFamily="34" charset="0"/>
              </a:rPr>
              <a:t>7 op de 10</a:t>
            </a:r>
          </a:p>
          <a:p>
            <a:pPr marL="514350" indent="-514350" eaLnBrk="1" hangingPunct="1">
              <a:buAutoNum type="alphaLcPeriod"/>
            </a:pPr>
            <a:r>
              <a:rPr lang="nl-NL" sz="2100" dirty="0">
                <a:latin typeface="Arial" panose="020B0604020202020204" pitchFamily="34" charset="0"/>
                <a:cs typeface="Arial" panose="020B0604020202020204" pitchFamily="34" charset="0"/>
              </a:rPr>
              <a:t>8 op de 10</a:t>
            </a:r>
          </a:p>
          <a:p>
            <a:pPr marL="514350" indent="-514350" eaLnBrk="1" hangingPunct="1">
              <a:buAutoNum type="alphaLcPeriod"/>
            </a:pPr>
            <a:r>
              <a:rPr lang="nl-NL" sz="2100" dirty="0">
                <a:latin typeface="Arial" panose="020B0604020202020204" pitchFamily="34" charset="0"/>
                <a:cs typeface="Arial" panose="020B0604020202020204" pitchFamily="34" charset="0"/>
              </a:rPr>
              <a:t>9 op de 10 </a:t>
            </a:r>
          </a:p>
          <a:p>
            <a:pPr marL="514350" indent="-514350" eaLnBrk="1" hangingPunct="1">
              <a:buAutoNum type="alphaLcPeriod"/>
            </a:pPr>
            <a:r>
              <a:rPr lang="nl-NL" sz="2100" dirty="0">
                <a:latin typeface="Arial" panose="020B0604020202020204" pitchFamily="34" charset="0"/>
                <a:cs typeface="Arial" panose="020B0604020202020204" pitchFamily="34" charset="0"/>
              </a:rPr>
              <a:t>Alle jongeren </a:t>
            </a:r>
          </a:p>
          <a:p>
            <a:pPr marL="0" indent="0" eaLnBrk="1" hangingPunct="1">
              <a:buNone/>
            </a:pPr>
            <a:r>
              <a:rPr lang="nl-NL" dirty="0"/>
              <a:t> </a:t>
            </a:r>
            <a:endParaRPr lang="nl-NL" sz="2000" dirty="0"/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3943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01875"/>
            <a:ext cx="7004642" cy="293886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Arial" charset="0"/>
              <a:buNone/>
            </a:pPr>
            <a:endParaRPr lang="nl-N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nl-NL" sz="2100" dirty="0">
                <a:latin typeface="Arial" panose="020B0604020202020204" pitchFamily="34" charset="0"/>
                <a:cs typeface="Arial" panose="020B0604020202020204" pitchFamily="34" charset="0"/>
              </a:rPr>
              <a:t>1. Hoeveel Nederlandse jongeren vinden het tijdens het daten belangrijk om elkaars grenzen te respecteren?</a:t>
            </a:r>
          </a:p>
          <a:p>
            <a:pPr marL="514350" indent="-514350" eaLnBrk="1" hangingPunct="1">
              <a:buAutoNum type="alphaLcPeriod"/>
            </a:pPr>
            <a:r>
              <a:rPr lang="nl-NL" sz="2100" dirty="0">
                <a:latin typeface="Arial" panose="020B0604020202020204" pitchFamily="34" charset="0"/>
                <a:cs typeface="Arial" panose="020B0604020202020204" pitchFamily="34" charset="0"/>
              </a:rPr>
              <a:t>7 op de 10</a:t>
            </a:r>
          </a:p>
          <a:p>
            <a:pPr marL="514350" indent="-514350" eaLnBrk="1" hangingPunct="1">
              <a:buAutoNum type="alphaLcPeriod"/>
            </a:pPr>
            <a:r>
              <a:rPr lang="nl-NL" sz="2100" dirty="0">
                <a:latin typeface="Arial" panose="020B0604020202020204" pitchFamily="34" charset="0"/>
                <a:cs typeface="Arial" panose="020B0604020202020204" pitchFamily="34" charset="0"/>
              </a:rPr>
              <a:t>8 op de 10</a:t>
            </a:r>
          </a:p>
          <a:p>
            <a:pPr marL="514350" indent="-514350" eaLnBrk="1" hangingPunct="1">
              <a:buAutoNum type="alphaLcPeriod"/>
            </a:pPr>
            <a:r>
              <a:rPr lang="nl-NL" sz="2100" b="1" dirty="0">
                <a:latin typeface="Arial" panose="020B0604020202020204" pitchFamily="34" charset="0"/>
                <a:cs typeface="Arial" panose="020B0604020202020204" pitchFamily="34" charset="0"/>
              </a:rPr>
              <a:t>9 op de 10 </a:t>
            </a:r>
          </a:p>
          <a:p>
            <a:pPr marL="514350" indent="-514350" eaLnBrk="1" hangingPunct="1">
              <a:buAutoNum type="alphaLcPeriod"/>
            </a:pPr>
            <a:r>
              <a:rPr lang="nl-NL" sz="2100" dirty="0">
                <a:latin typeface="Arial" panose="020B0604020202020204" pitchFamily="34" charset="0"/>
                <a:cs typeface="Arial" panose="020B0604020202020204" pitchFamily="34" charset="0"/>
              </a:rPr>
              <a:t>Alle jongeren </a:t>
            </a:r>
          </a:p>
          <a:p>
            <a:pPr marL="0" indent="0" eaLnBrk="1" hangingPunct="1">
              <a:buNone/>
            </a:pPr>
            <a:r>
              <a:rPr lang="nl-NL" dirty="0"/>
              <a:t> </a:t>
            </a:r>
            <a:endParaRPr lang="nl-NL" sz="2000" dirty="0"/>
          </a:p>
          <a:p>
            <a:pPr marL="0" indent="0" eaLnBrk="1" hangingPunct="1">
              <a:buFont typeface="Arial" charset="0"/>
              <a:buNone/>
            </a:pPr>
            <a:endParaRPr lang="nl-NL" sz="20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91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801</Words>
  <Application>Microsoft Office PowerPoint</Application>
  <PresentationFormat>On-screen Show (4:3)</PresentationFormat>
  <Paragraphs>160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Office-thema</vt:lpstr>
      <vt:lpstr>Beeldvorming en rolpatronen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Bart Adriaanse</dc:creator>
  <cp:lastModifiedBy>Manouk Vermeulen</cp:lastModifiedBy>
  <cp:revision>76</cp:revision>
  <dcterms:created xsi:type="dcterms:W3CDTF">2012-09-03T14:23:03Z</dcterms:created>
  <dcterms:modified xsi:type="dcterms:W3CDTF">2020-10-29T13:06:11Z</dcterms:modified>
</cp:coreProperties>
</file>